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 Slab"/>
      <p:regular r:id="rId16"/>
      <p:bold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Average"/>
      <p:regular r:id="rId22"/>
    </p:embeddedFont>
    <p:embeddedFont>
      <p:font typeface="Roboto Condensed Light"/>
      <p:regular r:id="rId23"/>
      <p:bold r:id="rId24"/>
      <p:italic r:id="rId25"/>
      <p:boldItalic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D5C6E99-F251-4F85-9E17-1BC2533BE983}">
  <a:tblStyle styleId="{1D5C6E99-F251-4F85-9E17-1BC2533BE9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CDEC3786-FD21-4548-A279-3C067DA45DF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Average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RobotoCondensedLight-bold.fntdata"/><Relationship Id="rId23" Type="http://schemas.openxmlformats.org/officeDocument/2006/relationships/font" Target="fonts/RobotoCondensedLigh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CondensedLight-boldItalic.fntdata"/><Relationship Id="rId25" Type="http://schemas.openxmlformats.org/officeDocument/2006/relationships/font" Target="fonts/RobotoCondensedLight-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Slab-bold.fntdata"/><Relationship Id="rId16" Type="http://schemas.openxmlformats.org/officeDocument/2006/relationships/font" Target="fonts/RobotoSlab-regular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edium.com/mlreview/understanding-lstm-and-its-diagrams-37e2f46f1714" TargetMode="External"/><Relationship Id="rId3" Type="http://schemas.openxmlformats.org/officeDocument/2006/relationships/hyperlink" Target="https://www.google.com/search?q=mean+squared+error+formula&amp;rlz=1C1CHBF_enUS841US841&amp;oq=mean+squared&amp;aqs=chrome.0.69i59j0i67i433i457j69i57j0l4j69i60.3491j1j4&amp;sourceid=chrome&amp;ie=UTF-8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b4d26ce8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b4d26ce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b4d26ce80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b4d26ce80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b4d26ce80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b4d26ce80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b4d26ce80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b4d26ce80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LSTM -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https://medium.com/mlreview/understanding-lstm-and-its-diagrams-37e2f46f1714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 Squared Error -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https://www.google.com/search?q=mean+squared+error+formula&amp;rlz=1C1CHBF_enUS841US841&amp;oq=mean+squared&amp;aqs=chrome.0.69i59j0i67i433i457j69i57j0l4j69i60.3491j1j4&amp;sourceid=chrome&amp;ie=UTF-8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b4d26ce80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ab4d26ce80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b4d26ce80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b4d26ce80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b4d26ce80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b4d26ce80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b4d26ce80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b4d26ce80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1125050"/>
            <a:ext cx="9144000" cy="401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" name="Google Shape;42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" name="Google Shape;43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Forecasting PM2.5 Pollution Using Weather Data</a:t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Jack Seagrist &amp; Karthik Ramesh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238250" y="825425"/>
            <a:ext cx="5035500" cy="37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85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-349250" lvl="0" marL="457200" rtl="0" algn="l">
              <a:lnSpc>
                <a:spcPct val="125085"/>
              </a:lnSpc>
              <a:spcBef>
                <a:spcPts val="1200"/>
              </a:spcBef>
              <a:spcAft>
                <a:spcPts val="0"/>
              </a:spcAft>
              <a:buSzPts val="1900"/>
              <a:buFont typeface="Roboto Condensed Light"/>
              <a:buChar char="●"/>
            </a:pPr>
            <a:r>
              <a:rPr b="1" lang="en" sz="1900">
                <a:latin typeface="Average"/>
                <a:ea typeface="Average"/>
                <a:cs typeface="Average"/>
                <a:sym typeface="Average"/>
              </a:rPr>
              <a:t>Problem: </a:t>
            </a: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Air pollution related illnesses causes 7 million deaths and cost the global economy $225 billion annually (World Bank)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  <a:p>
            <a:pPr indent="-349250" lvl="0" marL="457200" rtl="0" algn="l">
              <a:lnSpc>
                <a:spcPct val="125085"/>
              </a:lnSpc>
              <a:spcBef>
                <a:spcPts val="0"/>
              </a:spcBef>
              <a:spcAft>
                <a:spcPts val="0"/>
              </a:spcAft>
              <a:buSzPts val="1900"/>
              <a:buFont typeface="Average"/>
              <a:buChar char="●"/>
            </a:pPr>
            <a:r>
              <a:rPr b="1" lang="en" sz="1900">
                <a:latin typeface="Average"/>
                <a:ea typeface="Average"/>
                <a:cs typeface="Average"/>
                <a:sym typeface="Average"/>
              </a:rPr>
              <a:t>PM2.5</a:t>
            </a:r>
            <a:endParaRPr b="1" sz="1900">
              <a:latin typeface="Average"/>
              <a:ea typeface="Average"/>
              <a:cs typeface="Average"/>
              <a:sym typeface="Average"/>
            </a:endParaRPr>
          </a:p>
          <a:p>
            <a:pPr indent="-349250" lvl="0" marL="457200" rtl="0" algn="l">
              <a:lnSpc>
                <a:spcPct val="125085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 Light"/>
              <a:buChar char="●"/>
            </a:pPr>
            <a:r>
              <a:rPr b="1" lang="en" sz="1900">
                <a:latin typeface="Average"/>
                <a:ea typeface="Average"/>
                <a:cs typeface="Average"/>
                <a:sym typeface="Average"/>
              </a:rPr>
              <a:t>Proposed Solution: </a:t>
            </a: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Data-driven air quality forecasting for effective policy-making </a:t>
            </a:r>
            <a:endParaRPr sz="1200">
              <a:solidFill>
                <a:srgbClr val="9E9E9E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9250" lvl="0" marL="457200" rtl="0" algn="l">
              <a:lnSpc>
                <a:spcPct val="125085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 Condensed Light"/>
              <a:buChar char="●"/>
            </a:pPr>
            <a:r>
              <a:rPr b="1" lang="en" sz="1900">
                <a:latin typeface="Average"/>
                <a:ea typeface="Average"/>
                <a:cs typeface="Average"/>
                <a:sym typeface="Average"/>
              </a:rPr>
              <a:t>Why?: </a:t>
            </a:r>
            <a:r>
              <a:rPr lang="en" sz="1900">
                <a:latin typeface="Average"/>
                <a:ea typeface="Average"/>
                <a:cs typeface="Average"/>
                <a:sym typeface="Average"/>
              </a:rPr>
              <a:t>Cost effective and predictions at higher spatial and temporal resolution</a:t>
            </a:r>
            <a:endParaRPr sz="19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2700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5100" y="1141700"/>
            <a:ext cx="3565449" cy="356247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6058000" y="4623425"/>
            <a:ext cx="4196400" cy="4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</a:t>
            </a:r>
            <a:r>
              <a:rPr i="1" lang="en" sz="11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Source: Solar Impulse Foundation)</a:t>
            </a:r>
            <a:endParaRPr i="1" sz="11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 TO FORECAST AIR QUALITY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379825"/>
            <a:ext cx="5215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Meteorological parameters are closely linked with particulate matter levels - important for </a:t>
            </a:r>
            <a:r>
              <a:rPr b="1" lang="en"/>
              <a:t>dispersion and dilution.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Parameters like </a:t>
            </a:r>
            <a:r>
              <a:rPr b="1" lang="en"/>
              <a:t>Relative Humidity, Air temperature, Air pressure, Wind Speed, Wind Run, Precipitation.</a:t>
            </a:r>
            <a:endParaRPr b="1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5925" y="1170125"/>
            <a:ext cx="3565674" cy="300719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6228525" y="4239800"/>
            <a:ext cx="4196400" cy="4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(Source: Colorado Health Institute)</a:t>
            </a:r>
            <a:endParaRPr i="1" sz="11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aphicFrame>
        <p:nvGraphicFramePr>
          <p:cNvPr id="78" name="Google Shape;78;p15"/>
          <p:cNvGraphicFramePr/>
          <p:nvPr/>
        </p:nvGraphicFramePr>
        <p:xfrm>
          <a:off x="311700" y="3508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{1D5C6E99-F251-4F85-9E17-1BC2533BE983}</a:tableStyleId>
              </a:tblPr>
              <a:tblGrid>
                <a:gridCol w="1571625"/>
                <a:gridCol w="3466250"/>
              </a:tblGrid>
              <a:tr h="727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Weather data</a:t>
                      </a:r>
                      <a:endParaRPr b="1" sz="1800">
                        <a:solidFill>
                          <a:schemeClr val="accent3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accent3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               CIMIS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47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PM2.5 data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accent3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EPA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 AND TEST SAMPLES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 Data (2015-2019)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Test</a:t>
            </a:r>
            <a:r>
              <a:rPr lang="en"/>
              <a:t> Sites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1424" y="1220100"/>
            <a:ext cx="4660324" cy="352944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6" name="Google Shape;86;p16"/>
          <p:cNvGraphicFramePr/>
          <p:nvPr/>
        </p:nvGraphicFramePr>
        <p:xfrm>
          <a:off x="213650" y="1654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{1D5C6E99-F251-4F85-9E17-1BC2533BE983}</a:tableStyleId>
              </a:tblPr>
              <a:tblGrid>
                <a:gridCol w="663675"/>
                <a:gridCol w="2888250"/>
              </a:tblGrid>
              <a:tr h="454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Sebastopol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4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San Rafael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4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Santa Cruz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7" name="Google Shape;87;p16"/>
          <p:cNvGraphicFramePr/>
          <p:nvPr/>
        </p:nvGraphicFramePr>
        <p:xfrm>
          <a:off x="213650" y="3691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{1D5C6E99-F251-4F85-9E17-1BC2533BE983}</a:tableStyleId>
              </a:tblPr>
              <a:tblGrid>
                <a:gridCol w="663675"/>
                <a:gridCol w="2888250"/>
              </a:tblGrid>
              <a:tr h="454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Oakland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4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Richmond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4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Napa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8" name="Google Shape;88;p16"/>
          <p:cNvSpPr txBox="1"/>
          <p:nvPr/>
        </p:nvSpPr>
        <p:spPr>
          <a:xfrm>
            <a:off x="5417788" y="4749550"/>
            <a:ext cx="4196400" cy="4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(Created using Google Earth Engine)</a:t>
            </a:r>
            <a:endParaRPr i="1" sz="11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0813" y="2274875"/>
            <a:ext cx="3648075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599" y="1152475"/>
            <a:ext cx="4072000" cy="35439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6191150" y="1677325"/>
            <a:ext cx="13074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Loss Function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1439950" y="1152475"/>
            <a:ext cx="18933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Network Architecture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1689700" y="4521400"/>
            <a:ext cx="13938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chemeClr val="accent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(Source: medium.com)</a:t>
            </a:r>
            <a:endParaRPr i="1" sz="1100">
              <a:solidFill>
                <a:schemeClr val="accent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5833400" y="3382575"/>
            <a:ext cx="2022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chemeClr val="accent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(Source: statisticshowto.com)</a:t>
            </a:r>
            <a:endParaRPr i="1" sz="1100">
              <a:solidFill>
                <a:schemeClr val="accent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</a:t>
            </a:r>
            <a:endParaRPr/>
          </a:p>
        </p:txBody>
      </p:sp>
      <p:graphicFrame>
        <p:nvGraphicFramePr>
          <p:cNvPr id="105" name="Google Shape;105;p18"/>
          <p:cNvGraphicFramePr/>
          <p:nvPr/>
        </p:nvGraphicFramePr>
        <p:xfrm>
          <a:off x="910638" y="198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{CDEC3786-FD21-4548-A279-3C067DA45DF8}</a:tableStyleId>
              </a:tblPr>
              <a:tblGrid>
                <a:gridCol w="1368400"/>
                <a:gridCol w="5954325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FFFF"/>
                          </a:solidFill>
                        </a:rPr>
                        <a:t>Model Version</a:t>
                      </a:r>
                      <a:endParaRPr sz="1500">
                        <a:solidFill>
                          <a:srgbClr val="FFFFFF"/>
                        </a:solidFill>
                      </a:endParaRPr>
                    </a:p>
                  </a:txBody>
                  <a:tcPr marT="63500" marB="63500" marR="63500" marL="635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FFFF"/>
                          </a:solidFill>
                        </a:rPr>
                        <a:t>Key Features</a:t>
                      </a:r>
                      <a:endParaRPr sz="1500">
                        <a:solidFill>
                          <a:srgbClr val="FFFFFF"/>
                        </a:solidFill>
                      </a:endParaRPr>
                    </a:p>
                  </a:txBody>
                  <a:tcPr marT="63500" marB="63500" marR="63500" marL="63500">
                    <a:solidFill>
                      <a:schemeClr val="lt1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Version 1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 layer; 50 neurons; loss=mean absolute error; dropout=.3</a:t>
                      </a:r>
                      <a:endParaRPr sz="15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Version 2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 layer; 100 neurons; loss=mean absolute error; dropout=.4</a:t>
                      </a:r>
                      <a:endParaRPr sz="15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Version 3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 layers; 50 neurons/layer; loss=mean squared error; dropout=.4</a:t>
                      </a:r>
                      <a:endParaRPr sz="15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Version 4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 layers; 100 neurons/layer; loss=mean squared error; dropout=.4</a:t>
                      </a:r>
                      <a:endParaRPr sz="15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9575" y="1205425"/>
            <a:ext cx="4138224" cy="1915691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9575" y="3205925"/>
            <a:ext cx="4138225" cy="1861375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113" name="Google Shape;113;p19"/>
          <p:cNvSpPr txBox="1"/>
          <p:nvPr/>
        </p:nvSpPr>
        <p:spPr>
          <a:xfrm>
            <a:off x="3021050" y="1949225"/>
            <a:ext cx="17877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Oakland Prediction with model </a:t>
            </a:r>
            <a:r>
              <a:rPr b="1" lang="en" u="sng">
                <a:latin typeface="Average"/>
                <a:ea typeface="Average"/>
                <a:cs typeface="Average"/>
                <a:sym typeface="Average"/>
              </a:rPr>
              <a:t>version 2</a:t>
            </a:r>
            <a:endParaRPr b="1" u="sng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2997649" y="3895400"/>
            <a:ext cx="18345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Oakland Prediction with model </a:t>
            </a:r>
            <a:r>
              <a:rPr b="1" lang="en" u="sng">
                <a:latin typeface="Average"/>
                <a:ea typeface="Average"/>
                <a:cs typeface="Average"/>
                <a:sym typeface="Average"/>
              </a:rPr>
              <a:t>version 4</a:t>
            </a:r>
            <a:endParaRPr b="1" u="sng">
              <a:latin typeface="Average"/>
              <a:ea typeface="Average"/>
              <a:cs typeface="Average"/>
              <a:sym typeface="Average"/>
            </a:endParaRPr>
          </a:p>
        </p:txBody>
      </p:sp>
      <p:graphicFrame>
        <p:nvGraphicFramePr>
          <p:cNvPr id="115" name="Google Shape;115;p19"/>
          <p:cNvGraphicFramePr/>
          <p:nvPr/>
        </p:nvGraphicFramePr>
        <p:xfrm>
          <a:off x="311700" y="2018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{CDEC3786-FD21-4548-A279-3C067DA45DF8}</a:tableStyleId>
              </a:tblPr>
              <a:tblGrid>
                <a:gridCol w="1368400"/>
                <a:gridCol w="994775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FFFF"/>
                          </a:solidFill>
                        </a:rPr>
                        <a:t>Model Version</a:t>
                      </a:r>
                      <a:endParaRPr sz="1500">
                        <a:solidFill>
                          <a:srgbClr val="FFFFFF"/>
                        </a:solidFill>
                      </a:endParaRPr>
                    </a:p>
                  </a:txBody>
                  <a:tcPr marT="63500" marB="63500" marR="63500" marL="635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FFFF"/>
                          </a:solidFill>
                        </a:rPr>
                        <a:t>RMSE</a:t>
                      </a:r>
                      <a:endParaRPr sz="1500">
                        <a:solidFill>
                          <a:srgbClr val="FFFFFF"/>
                        </a:solidFill>
                      </a:endParaRPr>
                    </a:p>
                  </a:txBody>
                  <a:tcPr marT="63500" marB="63500" marR="63500" marL="63500">
                    <a:solidFill>
                      <a:schemeClr val="lt1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Version 1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6.990</a:t>
                      </a:r>
                      <a:endParaRPr sz="15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Version 2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6.060</a:t>
                      </a:r>
                      <a:endParaRPr sz="15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Version 3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5.380</a:t>
                      </a:r>
                      <a:endParaRPr sz="15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Version 4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3.696</a:t>
                      </a:r>
                      <a:endParaRPr sz="15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075" y="2167750"/>
            <a:ext cx="4332950" cy="2166475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5750" y="2185503"/>
            <a:ext cx="4332950" cy="2130959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3" name="Google Shape;123;p20"/>
          <p:cNvSpPr txBox="1"/>
          <p:nvPr/>
        </p:nvSpPr>
        <p:spPr>
          <a:xfrm>
            <a:off x="685450" y="1622400"/>
            <a:ext cx="32742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Napa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Prediction with model </a:t>
            </a:r>
            <a:r>
              <a:rPr b="1" lang="en" u="sng">
                <a:latin typeface="Average"/>
                <a:ea typeface="Average"/>
                <a:cs typeface="Average"/>
                <a:sym typeface="Average"/>
              </a:rPr>
              <a:t>version 4</a:t>
            </a:r>
            <a:endParaRPr b="1" u="sng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5071675" y="1622400"/>
            <a:ext cx="34011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Richmond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Prediction with model </a:t>
            </a:r>
            <a:r>
              <a:rPr b="1" lang="en" u="sng">
                <a:latin typeface="Average"/>
                <a:ea typeface="Average"/>
                <a:cs typeface="Average"/>
                <a:sym typeface="Average"/>
              </a:rPr>
              <a:t>version 4</a:t>
            </a:r>
            <a:endParaRPr b="1" u="sng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Improve model prediction accuracy with:</a:t>
            </a:r>
            <a:endParaRPr sz="1600"/>
          </a:p>
          <a:p>
            <a:pPr indent="-330200" lvl="1" marL="914400" rtl="0" algn="just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Expand data set</a:t>
            </a:r>
            <a:endParaRPr sz="1600"/>
          </a:p>
          <a:p>
            <a:pPr indent="-330200" lvl="1" marL="914400" rtl="0" algn="just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Deeper network</a:t>
            </a:r>
            <a:endParaRPr sz="1600"/>
          </a:p>
          <a:p>
            <a:pPr indent="-330200" lvl="1" marL="914400" rtl="0" algn="just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Emission source data</a:t>
            </a:r>
            <a:endParaRPr sz="1600"/>
          </a:p>
          <a:p>
            <a:pPr indent="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Develop prediction map</a:t>
            </a:r>
            <a:endParaRPr/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500" y="1269375"/>
            <a:ext cx="3465800" cy="3459950"/>
          </a:xfrm>
          <a:prstGeom prst="rect">
            <a:avLst/>
          </a:prstGeom>
          <a:noFill/>
          <a:ln cap="flat" cmpd="sng" w="19050">
            <a:solidFill>
              <a:srgbClr val="21212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2" name="Google Shape;132;p21"/>
          <p:cNvSpPr txBox="1"/>
          <p:nvPr/>
        </p:nvSpPr>
        <p:spPr>
          <a:xfrm>
            <a:off x="6087950" y="4756800"/>
            <a:ext cx="20229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chemeClr val="accent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(Source: maps-san-francisco.com)</a:t>
            </a:r>
            <a:endParaRPr i="1" sz="1100">
              <a:solidFill>
                <a:schemeClr val="accent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000000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